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41"/>
  </p:notesMasterIdLst>
  <p:sldIdLst>
    <p:sldId id="266" r:id="rId5"/>
    <p:sldId id="424" r:id="rId6"/>
    <p:sldId id="435" r:id="rId7"/>
    <p:sldId id="425" r:id="rId8"/>
    <p:sldId id="267" r:id="rId9"/>
    <p:sldId id="268" r:id="rId10"/>
    <p:sldId id="269" r:id="rId11"/>
    <p:sldId id="450" r:id="rId12"/>
    <p:sldId id="436" r:id="rId13"/>
    <p:sldId id="452" r:id="rId14"/>
    <p:sldId id="453" r:id="rId15"/>
    <p:sldId id="451" r:id="rId16"/>
    <p:sldId id="437" r:id="rId17"/>
    <p:sldId id="270" r:id="rId18"/>
    <p:sldId id="271" r:id="rId19"/>
    <p:sldId id="454" r:id="rId20"/>
    <p:sldId id="455" r:id="rId21"/>
    <p:sldId id="272" r:id="rId22"/>
    <p:sldId id="426" r:id="rId23"/>
    <p:sldId id="273" r:id="rId24"/>
    <p:sldId id="428" r:id="rId25"/>
    <p:sldId id="427" r:id="rId26"/>
    <p:sldId id="430" r:id="rId27"/>
    <p:sldId id="429" r:id="rId28"/>
    <p:sldId id="431" r:id="rId29"/>
    <p:sldId id="432" r:id="rId30"/>
    <p:sldId id="433" r:id="rId31"/>
    <p:sldId id="434" r:id="rId32"/>
    <p:sldId id="274" r:id="rId33"/>
    <p:sldId id="275" r:id="rId34"/>
    <p:sldId id="276" r:id="rId35"/>
    <p:sldId id="277" r:id="rId36"/>
    <p:sldId id="438" r:id="rId37"/>
    <p:sldId id="439" r:id="rId38"/>
    <p:sldId id="440" r:id="rId39"/>
    <p:sldId id="44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81C89-AC0D-4BFF-9223-D3157C1DDC5B}" type="datetimeFigureOut">
              <a:rPr lang="en-US" smtClean="0"/>
              <a:t>Friday, 5/12/2023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3D7A2-C585-48BF-BF8C-C21FDC051F77}" type="slidenum">
              <a:rPr lang="en-US" smtClean="0"/>
              <a:t>‹#›</a:t>
            </a:fld>
            <a:endParaRPr lang="en-US" dirty="0"/>
          </a:p>
        </p:txBody>
      </p:sp>
    </p:spTree>
    <p:extLst>
      <p:ext uri="{BB962C8B-B14F-4D97-AF65-F5344CB8AC3E}">
        <p14:creationId xmlns:p14="http://schemas.microsoft.com/office/powerpoint/2010/main" val="137266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A52079-6997-47B8-B262-4ED5D2EA2D74}" type="datetime1">
              <a:rPr lang="en-US" smtClean="0"/>
              <a:t>Friday, 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4640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364519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77509313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60123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935324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B83234-995D-4149-8E1E-BC120E9070D5}" type="datetime1">
              <a:rPr lang="en-US" smtClean="0"/>
              <a:t>Friday, 5/12/2023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5303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B83234-995D-4149-8E1E-BC120E9070D5}" type="datetime1">
              <a:rPr lang="en-US" smtClean="0"/>
              <a:t>Friday, 5/12/2023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262269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C80CA-06EA-4D97-A1EC-F2A229B592C4}" type="datetime1">
              <a:rPr lang="en-US" smtClean="0"/>
              <a:t>Friday, 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93084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60CC4-6CA2-4A99-B83B-711E420D000E}" type="datetime1">
              <a:rPr lang="en-US" smtClean="0"/>
              <a:t>Friday, 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0132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41ED8-AC2E-4560-8CC9-E6292DDF25B6}" type="datetime1">
              <a:rPr lang="en-US" smtClean="0"/>
              <a:t>Friday, 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2637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38998-10EA-455D-8FDC-3EBC7E198582}" type="datetime1">
              <a:rPr lang="en-US" smtClean="0"/>
              <a:t>Friday, 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42610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4E9B6-2EC2-45E6-A437-DCC674AAC4AF}"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189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2D4FF3-940D-4DDE-86D8-82D5A8663636}" type="datetime1">
              <a:rPr lang="en-US" smtClean="0"/>
              <a:t>Friday, 5/12/2023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068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955261-7117-41BB-BB79-8C1909625493}" type="datetime1">
              <a:rPr lang="en-US" smtClean="0"/>
              <a:t>Friday, 5/12/2023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886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204D7-DE7F-414C-8571-0012DE9EFCDB}" type="datetime1">
              <a:rPr lang="en-US" smtClean="0"/>
              <a:t>Friday, 5/12/2023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0997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378FF3-85EA-48E5-8D8C-1DB156807E49}"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8710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F94F13-1676-4B68-A383-661B657F6E63}" type="datetime1">
              <a:rPr lang="en-US" smtClean="0"/>
              <a:t>Friday, 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2027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CB83234-995D-4149-8E1E-BC120E9070D5}" type="datetime1">
              <a:rPr lang="en-US" smtClean="0"/>
              <a:t>Friday, 5/12/2023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987484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Picture 22" descr="extreme close up of line chart graphic">
            <a:extLst>
              <a:ext uri="{FF2B5EF4-FFF2-40B4-BE49-F238E27FC236}">
                <a16:creationId xmlns:a16="http://schemas.microsoft.com/office/drawing/2014/main" id="{B38A25AE-7B44-4EC1-BC0C-CF0FFF036705}"/>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2110596" y="141044"/>
            <a:ext cx="7970808" cy="973621"/>
          </a:xfrm>
        </p:spPr>
        <p:txBody>
          <a:bodyPr anchor="ctr">
            <a:normAutofit/>
          </a:bodyPr>
          <a:lstStyle/>
          <a:p>
            <a:r>
              <a:rPr lang="en-US" sz="3600" cap="none" dirty="0">
                <a:solidFill>
                  <a:srgbClr val="FFFFFF"/>
                </a:solidFill>
              </a:rPr>
              <a:t>The 2023 Financial Crisis</a:t>
            </a:r>
          </a:p>
        </p:txBody>
      </p:sp>
      <p:sp>
        <p:nvSpPr>
          <p:cNvPr id="3" name="Subtitle 2">
            <a:extLst>
              <a:ext uri="{FF2B5EF4-FFF2-40B4-BE49-F238E27FC236}">
                <a16:creationId xmlns:a16="http://schemas.microsoft.com/office/drawing/2014/main" id="{36A0527F-C5FD-4E9B-9F21-5D1FBA31314B}"/>
              </a:ext>
            </a:extLst>
          </p:cNvPr>
          <p:cNvSpPr>
            <a:spLocks noGrp="1"/>
          </p:cNvSpPr>
          <p:nvPr>
            <p:ph type="subTitle" idx="1"/>
          </p:nvPr>
        </p:nvSpPr>
        <p:spPr>
          <a:xfrm>
            <a:off x="8635042" y="5630720"/>
            <a:ext cx="3556938" cy="1086236"/>
          </a:xfrm>
        </p:spPr>
        <p:txBody>
          <a:bodyPr anchor="ctr">
            <a:normAutofit/>
          </a:bodyPr>
          <a:lstStyle/>
          <a:p>
            <a:r>
              <a:rPr lang="en-US" dirty="0">
                <a:solidFill>
                  <a:srgbClr val="FFFFFF"/>
                </a:solidFill>
              </a:rPr>
              <a:t>Tom Mack, </a:t>
            </a:r>
            <a:r>
              <a:rPr lang="en-US" sz="1800" dirty="0">
                <a:solidFill>
                  <a:srgbClr val="FFFFFF"/>
                </a:solidFill>
              </a:rPr>
              <a:t>MBA, A+, Net+</a:t>
            </a:r>
            <a:endParaRPr lang="en-US" dirty="0">
              <a:solidFill>
                <a:srgbClr val="FFFFFF"/>
              </a:solidFill>
            </a:endParaRPr>
          </a:p>
          <a:p>
            <a:pPr>
              <a:spcBef>
                <a:spcPts val="0"/>
              </a:spcBef>
              <a:spcAft>
                <a:spcPts val="600"/>
              </a:spcAft>
            </a:pPr>
            <a:r>
              <a:rPr lang="en-US" sz="1800" dirty="0">
                <a:solidFill>
                  <a:srgbClr val="FFFFFF"/>
                </a:solidFill>
              </a:rPr>
              <a:t>Presenter</a:t>
            </a:r>
          </a:p>
        </p:txBody>
      </p:sp>
    </p:spTree>
    <p:extLst>
      <p:ext uri="{BB962C8B-B14F-4D97-AF65-F5344CB8AC3E}">
        <p14:creationId xmlns:p14="http://schemas.microsoft.com/office/powerpoint/2010/main" val="74557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23977"/>
          </a:xfrm>
        </p:spPr>
        <p:txBody>
          <a:bodyPr/>
          <a:lstStyle/>
          <a:p>
            <a:r>
              <a:rPr lang="en-US" cap="none" dirty="0"/>
              <a:t>Falling Into Idolatry?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1362818"/>
            <a:ext cx="10353762" cy="5072488"/>
          </a:xfrm>
        </p:spPr>
        <p:txBody>
          <a:bodyPr>
            <a:normAutofit fontScale="85000" lnSpcReduction="20000"/>
          </a:bodyPr>
          <a:lstStyle/>
          <a:p>
            <a:r>
              <a:rPr lang="en-US" sz="2400" dirty="0"/>
              <a:t>And YHWH </a:t>
            </a:r>
            <a:r>
              <a:rPr lang="en-US" sz="2400" dirty="0" err="1"/>
              <a:t>spake</a:t>
            </a:r>
            <a:r>
              <a:rPr lang="en-US" sz="2400" dirty="0"/>
              <a:t> by his servants the prophets, saying, </a:t>
            </a:r>
          </a:p>
          <a:p>
            <a:r>
              <a:rPr lang="en-US" sz="2400" dirty="0"/>
              <a:t>Because Manasseh king of Judah hath done these abominations, and hath done wickedly above all that the Amorites did, which were before him, and hath made Judah also to sin with his idols: </a:t>
            </a:r>
          </a:p>
          <a:p>
            <a:r>
              <a:rPr lang="en-US" sz="2400" dirty="0"/>
              <a:t>Therefore, thus saith YHWH Elohim of Israel, Behold, I am bringing such evil upon Jerusalem and Judah, that whosoever heareth of it, both his ears shall tingle. </a:t>
            </a:r>
          </a:p>
          <a:p>
            <a:r>
              <a:rPr lang="en-US" sz="2400" dirty="0"/>
              <a:t>And I will stretch over Jerusalem the line of Samaria, and the plummet of the house of Ahab: and I will wipe Jerusalem as a man </a:t>
            </a:r>
            <a:r>
              <a:rPr lang="en-US" sz="2400" dirty="0" err="1"/>
              <a:t>wipeth</a:t>
            </a:r>
            <a:r>
              <a:rPr lang="en-US" sz="2400" dirty="0"/>
              <a:t> a dish, wiping it, and turning it upside down. </a:t>
            </a:r>
          </a:p>
          <a:p>
            <a:r>
              <a:rPr lang="en-US" sz="2400" dirty="0"/>
              <a:t>And I will forsake the remnant of mine inheritance, and deliver them into the hand of their enemies; and they shall become a prey and a spoil to all their enemies; </a:t>
            </a:r>
          </a:p>
          <a:p>
            <a:r>
              <a:rPr lang="en-US" sz="2400" dirty="0"/>
              <a:t>Because they have done that which was evil in my sight and have provoked me to anger, since the day their fathers came forth out of Egypt, even unto this day. (II Kings 21:10-15)</a:t>
            </a:r>
          </a:p>
        </p:txBody>
      </p:sp>
    </p:spTree>
    <p:extLst>
      <p:ext uri="{BB962C8B-B14F-4D97-AF65-F5344CB8AC3E}">
        <p14:creationId xmlns:p14="http://schemas.microsoft.com/office/powerpoint/2010/main" val="291729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23977"/>
          </a:xfrm>
        </p:spPr>
        <p:txBody>
          <a:bodyPr/>
          <a:lstStyle/>
          <a:p>
            <a:r>
              <a:rPr lang="en-US" cap="none" dirty="0"/>
              <a:t>Falling Into Idolatry?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1362818"/>
            <a:ext cx="10353762" cy="5072488"/>
          </a:xfrm>
        </p:spPr>
        <p:txBody>
          <a:bodyPr>
            <a:normAutofit/>
          </a:bodyPr>
          <a:lstStyle/>
          <a:p>
            <a:r>
              <a:rPr lang="en-US" sz="2400" dirty="0"/>
              <a:t>Because Judah choose to fall into the Idolatry of Egypt, YHWH let them fall into the hands of Nebuchadnezzar, the king of Babylon.</a:t>
            </a:r>
          </a:p>
          <a:p>
            <a:r>
              <a:rPr lang="en-US" sz="2400" dirty="0"/>
              <a:t>He choose Babylon because they practiced the same kind of idolatry as did Egypt. </a:t>
            </a:r>
          </a:p>
          <a:p>
            <a:r>
              <a:rPr lang="en-US" sz="2400" dirty="0"/>
              <a:t>After Nebuchadnezzar conquered Judah, he proceeded east to conquer Egypt. Many of the artifacts of Egypt were brought to Babylon, just as much of the temple was also brought to Babylon.</a:t>
            </a:r>
          </a:p>
          <a:p>
            <a:r>
              <a:rPr lang="en-US" sz="2400" dirty="0"/>
              <a:t>Babylon would eventually assimilate much of Egypt into their own culture.  Because of that, Babylon became the new situs of the false world religion.</a:t>
            </a:r>
          </a:p>
        </p:txBody>
      </p:sp>
    </p:spTree>
    <p:extLst>
      <p:ext uri="{BB962C8B-B14F-4D97-AF65-F5344CB8AC3E}">
        <p14:creationId xmlns:p14="http://schemas.microsoft.com/office/powerpoint/2010/main" val="420774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23977"/>
          </a:xfrm>
        </p:spPr>
        <p:txBody>
          <a:bodyPr/>
          <a:lstStyle/>
          <a:p>
            <a:r>
              <a:rPr lang="en-US" cap="none" dirty="0"/>
              <a:t>Nebuchadnezzar’s Dream</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1362818"/>
            <a:ext cx="10353762" cy="5072488"/>
          </a:xfrm>
        </p:spPr>
        <p:txBody>
          <a:bodyPr>
            <a:normAutofit/>
          </a:bodyPr>
          <a:lstStyle/>
          <a:p>
            <a:r>
              <a:rPr lang="en-US" sz="3200" dirty="0"/>
              <a:t>The Bible warns us about Babylon and its extended culture in Daniel 2 when King Nebuchadnezzar has a dream that when he awakens, he cannot remember.</a:t>
            </a:r>
          </a:p>
          <a:p>
            <a:r>
              <a:rPr lang="en-US" sz="3200" dirty="0"/>
              <a:t>The astrologers, magicians, sorcerers, and Chaldeans are consulted, but when they cannot recount the dream, the king threatens to kill them all.</a:t>
            </a:r>
          </a:p>
          <a:p>
            <a:r>
              <a:rPr lang="en-US" sz="3200" dirty="0"/>
              <a:t>Finally, Daniel makes a name for himself by revealing the dream and then interpreting it.</a:t>
            </a:r>
          </a:p>
        </p:txBody>
      </p:sp>
    </p:spTree>
    <p:extLst>
      <p:ext uri="{BB962C8B-B14F-4D97-AF65-F5344CB8AC3E}">
        <p14:creationId xmlns:p14="http://schemas.microsoft.com/office/powerpoint/2010/main" val="949492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6814117" y="281709"/>
            <a:ext cx="4754022" cy="1052945"/>
          </a:xfrm>
        </p:spPr>
        <p:txBody>
          <a:bodyPr>
            <a:normAutofit/>
          </a:bodyPr>
          <a:lstStyle/>
          <a:p>
            <a:r>
              <a:rPr lang="en-US" cap="none" dirty="0"/>
              <a:t>Nebuchadnezzar’s Dream</a:t>
            </a:r>
          </a:p>
        </p:txBody>
      </p:sp>
      <p:sp>
        <p:nvSpPr>
          <p:cNvPr id="9" name="Content Placeholder 8">
            <a:extLst>
              <a:ext uri="{FF2B5EF4-FFF2-40B4-BE49-F238E27FC236}">
                <a16:creationId xmlns:a16="http://schemas.microsoft.com/office/drawing/2014/main" id="{55985FA2-DE36-5742-27BF-8C795CEC03D1}"/>
              </a:ext>
            </a:extLst>
          </p:cNvPr>
          <p:cNvSpPr>
            <a:spLocks noGrp="1"/>
          </p:cNvSpPr>
          <p:nvPr>
            <p:ph idx="1"/>
          </p:nvPr>
        </p:nvSpPr>
        <p:spPr>
          <a:xfrm>
            <a:off x="6373093" y="1662545"/>
            <a:ext cx="5495632" cy="4913746"/>
          </a:xfrm>
        </p:spPr>
        <p:txBody>
          <a:bodyPr>
            <a:normAutofit fontScale="92500" lnSpcReduction="10000"/>
          </a:bodyPr>
          <a:lstStyle/>
          <a:p>
            <a:r>
              <a:rPr lang="en-US" sz="2800" dirty="0"/>
              <a:t>Daniel was able to identify the five major western civilizations from the king’s dream.</a:t>
            </a:r>
          </a:p>
          <a:p>
            <a:r>
              <a:rPr lang="en-US" sz="2800" dirty="0"/>
              <a:t>It is interesting that each of these civilizations had a banking system.</a:t>
            </a:r>
          </a:p>
          <a:p>
            <a:r>
              <a:rPr lang="en-US" sz="2800" dirty="0"/>
              <a:t>Babylon serves as the foundation for the modern banking system. We will refer to this image throughout this presentation.</a:t>
            </a:r>
          </a:p>
        </p:txBody>
      </p:sp>
      <p:cxnSp>
        <p:nvCxnSpPr>
          <p:cNvPr id="17" name="Straight Connector 16">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FA413679-B5B8-6E99-83A4-BDE9E7120AA2}"/>
              </a:ext>
            </a:extLst>
          </p:cNvPr>
          <p:cNvPicPr>
            <a:picLocks noChangeAspect="1"/>
          </p:cNvPicPr>
          <p:nvPr/>
        </p:nvPicPr>
        <p:blipFill>
          <a:blip r:embed="rId3"/>
          <a:stretch>
            <a:fillRect/>
          </a:stretch>
        </p:blipFill>
        <p:spPr>
          <a:xfrm>
            <a:off x="11557" y="0"/>
            <a:ext cx="5982841" cy="6858000"/>
          </a:xfrm>
          <a:prstGeom prst="rect">
            <a:avLst/>
          </a:prstGeom>
        </p:spPr>
      </p:pic>
    </p:spTree>
    <p:extLst>
      <p:ext uri="{BB962C8B-B14F-4D97-AF65-F5344CB8AC3E}">
        <p14:creationId xmlns:p14="http://schemas.microsoft.com/office/powerpoint/2010/main" val="98436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81891"/>
          </a:xfrm>
        </p:spPr>
        <p:txBody>
          <a:bodyPr/>
          <a:lstStyle/>
          <a:p>
            <a:r>
              <a:rPr lang="en-US" cap="none" dirty="0"/>
              <a:t>Banking in Ancient History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283855"/>
            <a:ext cx="10954932" cy="5163127"/>
          </a:xfrm>
        </p:spPr>
        <p:txBody>
          <a:bodyPr>
            <a:normAutofit/>
          </a:bodyPr>
          <a:lstStyle/>
          <a:p>
            <a:r>
              <a:rPr lang="en-US" sz="3900" dirty="0"/>
              <a:t>Banking got its start in Western Civilization in Early Babylon. </a:t>
            </a:r>
          </a:p>
          <a:p>
            <a:pPr lvl="1"/>
            <a:r>
              <a:rPr lang="en-US" sz="2600" dirty="0"/>
              <a:t>People making trips would store their precious metals in “banks” and receive cuneiform tablets (paper money would come much later, papyrus was expensive and did not last long) representing their holdings in that bank. </a:t>
            </a:r>
          </a:p>
          <a:p>
            <a:pPr lvl="1"/>
            <a:r>
              <a:rPr lang="en-US" sz="2600" dirty="0"/>
              <a:t>The bank would take a percentage of the stored metal as payment for their services.</a:t>
            </a:r>
          </a:p>
          <a:p>
            <a:pPr lvl="1"/>
            <a:r>
              <a:rPr lang="en-US" sz="2600" dirty="0"/>
              <a:t>Later, these tablets were replaced by coins minted by the banks.</a:t>
            </a:r>
          </a:p>
        </p:txBody>
      </p:sp>
    </p:spTree>
    <p:extLst>
      <p:ext uri="{BB962C8B-B14F-4D97-AF65-F5344CB8AC3E}">
        <p14:creationId xmlns:p14="http://schemas.microsoft.com/office/powerpoint/2010/main" val="25887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92727"/>
          </a:xfrm>
        </p:spPr>
        <p:txBody>
          <a:bodyPr/>
          <a:lstStyle/>
          <a:p>
            <a:r>
              <a:rPr lang="en-US" cap="none" dirty="0"/>
              <a:t>Banking in Ancient History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302327"/>
            <a:ext cx="10353762" cy="5163128"/>
          </a:xfrm>
        </p:spPr>
        <p:txBody>
          <a:bodyPr>
            <a:normAutofit/>
          </a:bodyPr>
          <a:lstStyle/>
          <a:p>
            <a:r>
              <a:rPr lang="en-US" sz="2800" dirty="0"/>
              <a:t>Seeing it was such a good business, national governments took over the minting of coins in Israel, Babylon, Persia, and Greece.</a:t>
            </a:r>
          </a:p>
          <a:p>
            <a:r>
              <a:rPr lang="en-US" sz="2800" dirty="0"/>
              <a:t>Rome also minted it own coins, but as Roman History continued, the amount of the metal in the coins decreased. Some historians would suggest this situation as the first case of monetary inflation.</a:t>
            </a:r>
          </a:p>
        </p:txBody>
      </p:sp>
    </p:spTree>
    <p:extLst>
      <p:ext uri="{BB962C8B-B14F-4D97-AF65-F5344CB8AC3E}">
        <p14:creationId xmlns:p14="http://schemas.microsoft.com/office/powerpoint/2010/main" val="4234157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92727"/>
          </a:xfrm>
        </p:spPr>
        <p:txBody>
          <a:bodyPr/>
          <a:lstStyle/>
          <a:p>
            <a:r>
              <a:rPr lang="en-US" cap="none" dirty="0"/>
              <a:t>Politics in the Middle Ages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302327"/>
            <a:ext cx="10353762" cy="5163128"/>
          </a:xfrm>
        </p:spPr>
        <p:txBody>
          <a:bodyPr>
            <a:normAutofit/>
          </a:bodyPr>
          <a:lstStyle/>
          <a:p>
            <a:r>
              <a:rPr lang="en-US" sz="2800" dirty="0"/>
              <a:t>After Rome fell, in the West, the Merovingian kings took over Western and Northern Europe. Their most famous king was Clovis I (509-511) because he converted to Christianity. They were famed for their long hair and because they allegedly “rose from the sea.”</a:t>
            </a:r>
          </a:p>
          <a:p>
            <a:r>
              <a:rPr lang="en-US" sz="2800" dirty="0"/>
              <a:t>It didn’t stop the Papacy from trying to create a political kingdom that it could control. The first attempt was just called “the Roman Empire” in A.D. 800 when Pope Leo III crowned Carolingian King Charlamagne I.</a:t>
            </a:r>
          </a:p>
        </p:txBody>
      </p:sp>
    </p:spTree>
    <p:extLst>
      <p:ext uri="{BB962C8B-B14F-4D97-AF65-F5344CB8AC3E}">
        <p14:creationId xmlns:p14="http://schemas.microsoft.com/office/powerpoint/2010/main" val="19975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92727"/>
          </a:xfrm>
        </p:spPr>
        <p:txBody>
          <a:bodyPr/>
          <a:lstStyle/>
          <a:p>
            <a:r>
              <a:rPr lang="en-US" cap="none" dirty="0"/>
              <a:t>Banking in the Middle Ages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302327"/>
            <a:ext cx="10353762" cy="5163128"/>
          </a:xfrm>
        </p:spPr>
        <p:txBody>
          <a:bodyPr>
            <a:normAutofit/>
          </a:bodyPr>
          <a:lstStyle/>
          <a:p>
            <a:r>
              <a:rPr lang="en-US" sz="2800" dirty="0"/>
              <a:t>After Charlamagne and his sons finished their rule, the kingdom (like Alexander the Great before them) was broken into four parts:</a:t>
            </a:r>
          </a:p>
          <a:p>
            <a:pPr marL="1428750" lvl="2" indent="-514350">
              <a:buFont typeface="+mj-lt"/>
              <a:buAutoNum type="arabicPeriod"/>
            </a:pPr>
            <a:r>
              <a:rPr lang="en-US" sz="2400" dirty="0"/>
              <a:t>Kingdom of Germany</a:t>
            </a:r>
          </a:p>
          <a:p>
            <a:pPr marL="1428750" lvl="2" indent="-514350">
              <a:buFont typeface="+mj-lt"/>
              <a:buAutoNum type="arabicPeriod"/>
            </a:pPr>
            <a:r>
              <a:rPr lang="en-US" sz="2400" dirty="0"/>
              <a:t>Kingdom of Italy</a:t>
            </a:r>
          </a:p>
          <a:p>
            <a:pPr marL="1428750" lvl="2" indent="-514350">
              <a:buFont typeface="+mj-lt"/>
              <a:buAutoNum type="arabicPeriod"/>
            </a:pPr>
            <a:r>
              <a:rPr lang="en-US" sz="2400" dirty="0"/>
              <a:t>Kingdom of Bohemia (Czech Republic)</a:t>
            </a:r>
          </a:p>
          <a:p>
            <a:pPr marL="1428750" lvl="2" indent="-514350">
              <a:buFont typeface="+mj-lt"/>
              <a:buAutoNum type="arabicPeriod"/>
            </a:pPr>
            <a:r>
              <a:rPr lang="en-US" sz="2400" dirty="0"/>
              <a:t>Kingdom of Burgundy (Southeast France)</a:t>
            </a:r>
          </a:p>
          <a:p>
            <a:r>
              <a:rPr lang="en-US" sz="2800" dirty="0"/>
              <a:t>The “Golden Bull” of 1356 officially created the “Holy Roman Empire.” It became a </a:t>
            </a:r>
            <a:r>
              <a:rPr lang="en-US" sz="2800" i="1" dirty="0"/>
              <a:t>de facto </a:t>
            </a:r>
            <a:r>
              <a:rPr lang="en-US" sz="2800" dirty="0"/>
              <a:t>constitution for the Empire.</a:t>
            </a:r>
          </a:p>
        </p:txBody>
      </p:sp>
    </p:spTree>
    <p:extLst>
      <p:ext uri="{BB962C8B-B14F-4D97-AF65-F5344CB8AC3E}">
        <p14:creationId xmlns:p14="http://schemas.microsoft.com/office/powerpoint/2010/main" val="8798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C18032-15E0-0592-D622-00B7FB29BC8B}"/>
              </a:ext>
            </a:extLst>
          </p:cNvPr>
          <p:cNvPicPr>
            <a:picLocks noChangeAspect="1"/>
          </p:cNvPicPr>
          <p:nvPr/>
        </p:nvPicPr>
        <p:blipFill rotWithShape="1">
          <a:blip r:embed="rId3">
            <a:alphaModFix amt="35000"/>
          </a:blip>
          <a:srcRect t="4432" b="11324"/>
          <a:stretch/>
        </p:blipFill>
        <p:spPr>
          <a:xfrm>
            <a:off x="20" y="2030"/>
            <a:ext cx="12191980" cy="6855970"/>
          </a:xfrm>
          <a:prstGeom prst="rect">
            <a:avLst/>
          </a:prstGeom>
        </p:spPr>
      </p:pic>
      <p:sp>
        <p:nvSpPr>
          <p:cNvPr id="9" name="Rectangle 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248728"/>
            <a:ext cx="10353761" cy="503208"/>
          </a:xfrm>
        </p:spPr>
        <p:txBody>
          <a:bodyPr>
            <a:normAutofit fontScale="90000"/>
          </a:bodyPr>
          <a:lstStyle/>
          <a:p>
            <a:r>
              <a:rPr lang="en-US" cap="none" dirty="0"/>
              <a:t>Banking in the Middle Ages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069675"/>
            <a:ext cx="10353762" cy="5287994"/>
          </a:xfrm>
        </p:spPr>
        <p:txBody>
          <a:bodyPr>
            <a:noAutofit/>
          </a:bodyPr>
          <a:lstStyle/>
          <a:p>
            <a:r>
              <a:rPr lang="en-US" sz="2400" dirty="0"/>
              <a:t>The First Crusade (1096-1099) saw the Knights’ Templar loot Jerusalem (AKA Solomon’s Treasure). </a:t>
            </a:r>
          </a:p>
          <a:p>
            <a:r>
              <a:rPr lang="en-US" sz="2400" dirty="0"/>
              <a:t>When the Knights’ Templar’s fortunes of war began to wane late in the 12</a:t>
            </a:r>
            <a:r>
              <a:rPr lang="en-US" sz="2400" baseline="30000" dirty="0"/>
              <a:t>th</a:t>
            </a:r>
            <a:r>
              <a:rPr lang="en-US" sz="2400" dirty="0"/>
              <a:t> century, they started bringing that wealth back to Venice in what it now Italy.</a:t>
            </a:r>
          </a:p>
          <a:p>
            <a:r>
              <a:rPr lang="en-US" sz="2400" spc="-50" dirty="0"/>
              <a:t>The infusion of this money led to the creation of the </a:t>
            </a:r>
            <a:r>
              <a:rPr lang="en-US" sz="2400" i="1" spc="-50" dirty="0"/>
              <a:t>Banco del Giro </a:t>
            </a:r>
            <a:r>
              <a:rPr lang="en-US" sz="2400" spc="-50" dirty="0"/>
              <a:t>in Venice in 1157. They issued “letters of credit” which became a kind of money. This was also the first time we saw banks lend money to customers.</a:t>
            </a:r>
          </a:p>
          <a:p>
            <a:r>
              <a:rPr lang="en-US" sz="2400" dirty="0"/>
              <a:t>The bank collapsed after the Kingdom of Venice (a medieval city-state) got into a foolish war with the Byzantine Empire in 1171 and lost badly. The </a:t>
            </a:r>
            <a:r>
              <a:rPr lang="en-US" sz="2400" i="1" dirty="0"/>
              <a:t>Doge</a:t>
            </a:r>
            <a:r>
              <a:rPr lang="en-US" sz="2400" dirty="0"/>
              <a:t> Vitale II Michael was assassinated shortly thereafter.</a:t>
            </a:r>
          </a:p>
        </p:txBody>
      </p:sp>
    </p:spTree>
    <p:extLst>
      <p:ext uri="{BB962C8B-B14F-4D97-AF65-F5344CB8AC3E}">
        <p14:creationId xmlns:p14="http://schemas.microsoft.com/office/powerpoint/2010/main" val="340989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Banking in the Middle Ages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613140"/>
            <a:ext cx="10353762" cy="4178060"/>
          </a:xfrm>
        </p:spPr>
        <p:txBody>
          <a:bodyPr>
            <a:normAutofit lnSpcReduction="10000"/>
          </a:bodyPr>
          <a:lstStyle/>
          <a:p>
            <a:r>
              <a:rPr lang="en-US" sz="2800" dirty="0"/>
              <a:t>The Venetians got their revenge with The Fourth Crusade (1202-1204), which saw the Crusaders manipulated into attacking Constantinople to loot its wealth and transfer it initially, to Venice to pay back the “loans” and the rest was repatriated to the German,  French, and English states.</a:t>
            </a:r>
          </a:p>
          <a:p>
            <a:r>
              <a:rPr lang="en-US" sz="2800" dirty="0"/>
              <a:t>The re-establishment of banks in Venice and Florence would not occur until the early 14</a:t>
            </a:r>
            <a:r>
              <a:rPr lang="en-US" sz="2800" baseline="30000" dirty="0"/>
              <a:t>th</a:t>
            </a:r>
            <a:r>
              <a:rPr lang="en-US" sz="2800" dirty="0"/>
              <a:t> century when several “private” banks began doing business.</a:t>
            </a:r>
          </a:p>
        </p:txBody>
      </p:sp>
    </p:spTree>
    <p:extLst>
      <p:ext uri="{BB962C8B-B14F-4D97-AF65-F5344CB8AC3E}">
        <p14:creationId xmlns:p14="http://schemas.microsoft.com/office/powerpoint/2010/main" val="5997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Fair Use Notice</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698740" y="2096064"/>
            <a:ext cx="10568817" cy="3695136"/>
          </a:xfrm>
        </p:spPr>
        <p:txBody>
          <a:bodyPr>
            <a:normAutofit/>
          </a:bodyPr>
          <a:lstStyle/>
          <a:p>
            <a:r>
              <a:rPr lang="en-US" sz="2400" dirty="0"/>
              <a:t>The images and videos used in this presentation belong to their respective copyright holders.</a:t>
            </a:r>
          </a:p>
          <a:p>
            <a:r>
              <a:rPr lang="en-US" sz="2400" dirty="0"/>
              <a:t>These images and videos used in this presentation are used for education, criticism, comment, teaching, and research constituting a Fair Use Exemption under §107 of the United States Copyright Act of 1976. </a:t>
            </a:r>
          </a:p>
          <a:p>
            <a:r>
              <a:rPr lang="en-US" sz="2400" dirty="0"/>
              <a:t>“Fair Use” is defined as a use permitted by copyright statute that might otherwise be considered infringement. </a:t>
            </a:r>
          </a:p>
        </p:txBody>
      </p:sp>
    </p:spTree>
    <p:extLst>
      <p:ext uri="{BB962C8B-B14F-4D97-AF65-F5344CB8AC3E}">
        <p14:creationId xmlns:p14="http://schemas.microsoft.com/office/powerpoint/2010/main" val="202853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4" y="324929"/>
            <a:ext cx="10353761" cy="796506"/>
          </a:xfrm>
        </p:spPr>
        <p:txBody>
          <a:bodyPr/>
          <a:lstStyle/>
          <a:p>
            <a:r>
              <a:rPr lang="en-US" cap="none" dirty="0"/>
              <a:t>Transfer of Wealth to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336430" y="1121435"/>
            <a:ext cx="11317857" cy="5262111"/>
          </a:xfrm>
        </p:spPr>
        <p:txBody>
          <a:bodyPr>
            <a:normAutofit fontScale="92500"/>
          </a:bodyPr>
          <a:lstStyle/>
          <a:p>
            <a:r>
              <a:rPr lang="en-US" sz="3600" dirty="0"/>
              <a:t>The Royal Families of Europe found themselves held hostage to the bankers of Venice and the Pope of Rome.</a:t>
            </a:r>
          </a:p>
          <a:p>
            <a:pPr lvl="1"/>
            <a:r>
              <a:rPr lang="en-US" sz="2400" dirty="0"/>
              <a:t>So, he carried me away in the spirit into the wilderness: and I saw a woman sit upon a scarlet-colored beast, full of names of blasphemy, having seven heads and ten horns. </a:t>
            </a:r>
          </a:p>
          <a:p>
            <a:pPr lvl="1"/>
            <a:r>
              <a:rPr lang="en-US" sz="2400" dirty="0"/>
              <a:t>And the woman was arrayed in purple and scarlet color, and decked with gold and precious stones and pearls, having a golden cup in her hand full of abominations and filthiness of her fornication: </a:t>
            </a:r>
          </a:p>
          <a:p>
            <a:pPr lvl="1"/>
            <a:r>
              <a:rPr lang="en-US" sz="2400" dirty="0"/>
              <a:t>And upon her forehead was a name written, MYSTERY, BABYLON THE GREAT, THE MOTHER OF HARLOTS AND ABOMINATIONS OF THE EARTH.  (Revelation 17:3-5)</a:t>
            </a:r>
            <a:endParaRPr lang="en-US" sz="3600" dirty="0"/>
          </a:p>
        </p:txBody>
      </p:sp>
    </p:spTree>
    <p:extLst>
      <p:ext uri="{BB962C8B-B14F-4D97-AF65-F5344CB8AC3E}">
        <p14:creationId xmlns:p14="http://schemas.microsoft.com/office/powerpoint/2010/main" val="427766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Transfer of Wealth to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629728" y="2096063"/>
            <a:ext cx="10637829" cy="4287483"/>
          </a:xfrm>
        </p:spPr>
        <p:txBody>
          <a:bodyPr>
            <a:normAutofit/>
          </a:bodyPr>
          <a:lstStyle/>
          <a:p>
            <a:r>
              <a:rPr lang="en-US" sz="2800" dirty="0"/>
              <a:t>When a Royal Family wanted to go to war, they had to arrange financing for their upcoming war with the bankers of Venice.</a:t>
            </a:r>
          </a:p>
          <a:p>
            <a:r>
              <a:rPr lang="en-US" sz="2800" dirty="0"/>
              <a:t>At first, part of the financing process was getting permission from the Papacy to approve:</a:t>
            </a:r>
          </a:p>
          <a:p>
            <a:pPr marL="971550" lvl="1" indent="-514350">
              <a:buFont typeface="+mj-lt"/>
              <a:buAutoNum type="arabicPeriod"/>
            </a:pPr>
            <a:r>
              <a:rPr lang="en-US" sz="2600" dirty="0"/>
              <a:t>the financing for their proposed war, and</a:t>
            </a:r>
          </a:p>
          <a:p>
            <a:pPr marL="971550" lvl="1" indent="-514350">
              <a:buFont typeface="+mj-lt"/>
              <a:buAutoNum type="arabicPeriod"/>
            </a:pPr>
            <a:r>
              <a:rPr lang="en-US" sz="2600" dirty="0"/>
              <a:t>the war itself.</a:t>
            </a:r>
          </a:p>
        </p:txBody>
      </p:sp>
    </p:spTree>
    <p:extLst>
      <p:ext uri="{BB962C8B-B14F-4D97-AF65-F5344CB8AC3E}">
        <p14:creationId xmlns:p14="http://schemas.microsoft.com/office/powerpoint/2010/main" val="6834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Transfer of Wealth to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lnSpcReduction="20000"/>
          </a:bodyPr>
          <a:lstStyle/>
          <a:p>
            <a:r>
              <a:rPr lang="en-US" sz="2800" dirty="0"/>
              <a:t>In time, the Venice bankers created branches in Frankfurt, Paris, and London. </a:t>
            </a:r>
          </a:p>
          <a:p>
            <a:r>
              <a:rPr lang="en-US" sz="2800" dirty="0"/>
              <a:t>When politics in southern Europe began to destabilize in the late 18</a:t>
            </a:r>
            <a:r>
              <a:rPr lang="en-US" sz="2800" baseline="30000" dirty="0"/>
              <a:t>th</a:t>
            </a:r>
            <a:r>
              <a:rPr lang="en-US" sz="2800" dirty="0"/>
              <a:t> century, they centralized their operations in their branches in Central and Northern Europe. </a:t>
            </a:r>
          </a:p>
          <a:p>
            <a:r>
              <a:rPr lang="en-US" sz="2800" dirty="0"/>
              <a:t>We saw the Rothchild Family take over much of the banking activity in Central and Western Europe. However, they wanted full-control over the monetary system of the World.</a:t>
            </a:r>
          </a:p>
        </p:txBody>
      </p:sp>
    </p:spTree>
    <p:extLst>
      <p:ext uri="{BB962C8B-B14F-4D97-AF65-F5344CB8AC3E}">
        <p14:creationId xmlns:p14="http://schemas.microsoft.com/office/powerpoint/2010/main" val="24714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extLst>
              <a:ext uri="{FF2B5EF4-FFF2-40B4-BE49-F238E27FC236}">
                <a16:creationId xmlns:a16="http://schemas.microsoft.com/office/drawing/2014/main" id="{59C1660A-29B8-4A52-95F1-32BBF43BE809}"/>
              </a:ext>
            </a:extLst>
          </p:cNvPr>
          <p:cNvPicPr>
            <a:picLocks noChangeAspect="1"/>
          </p:cNvPicPr>
          <p:nvPr/>
        </p:nvPicPr>
        <p:blipFill>
          <a:blip r:embed="rId2"/>
          <a:stretch>
            <a:fillRect/>
          </a:stretch>
        </p:blipFill>
        <p:spPr>
          <a:xfrm>
            <a:off x="0" y="0"/>
            <a:ext cx="6748651" cy="3548957"/>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CE530035-CB08-8F5A-8D06-36979A24787A}"/>
              </a:ext>
            </a:extLst>
          </p:cNvPr>
          <p:cNvPicPr>
            <a:picLocks noChangeAspect="1"/>
          </p:cNvPicPr>
          <p:nvPr/>
        </p:nvPicPr>
        <p:blipFill>
          <a:blip r:embed="rId3"/>
          <a:stretch>
            <a:fillRect/>
          </a:stretch>
        </p:blipFill>
        <p:spPr>
          <a:xfrm>
            <a:off x="0" y="3547283"/>
            <a:ext cx="6748651" cy="3309043"/>
          </a:xfrm>
          <a:prstGeom prst="rect">
            <a:avLst/>
          </a:prstGeom>
        </p:spPr>
      </p:pic>
      <p:pic>
        <p:nvPicPr>
          <p:cNvPr id="9" name="Picture 8" descr="A picture containing person, person, dark&#10;&#10;Description automatically generated">
            <a:extLst>
              <a:ext uri="{FF2B5EF4-FFF2-40B4-BE49-F238E27FC236}">
                <a16:creationId xmlns:a16="http://schemas.microsoft.com/office/drawing/2014/main" id="{08498242-7105-18AE-90D1-6721216C11D3}"/>
              </a:ext>
            </a:extLst>
          </p:cNvPr>
          <p:cNvPicPr>
            <a:picLocks noChangeAspect="1"/>
          </p:cNvPicPr>
          <p:nvPr/>
        </p:nvPicPr>
        <p:blipFill rotWithShape="1">
          <a:blip r:embed="rId4"/>
          <a:srcRect l="25975" t="-1750" r="23453" b="1750"/>
          <a:stretch/>
        </p:blipFill>
        <p:spPr>
          <a:xfrm>
            <a:off x="6748651" y="1673"/>
            <a:ext cx="5443349" cy="6854653"/>
          </a:xfrm>
          <a:prstGeom prst="rect">
            <a:avLst/>
          </a:prstGeom>
        </p:spPr>
      </p:pic>
      <p:sp>
        <p:nvSpPr>
          <p:cNvPr id="10" name="TextBox 9">
            <a:extLst>
              <a:ext uri="{FF2B5EF4-FFF2-40B4-BE49-F238E27FC236}">
                <a16:creationId xmlns:a16="http://schemas.microsoft.com/office/drawing/2014/main" id="{1D225BBE-B884-E158-857D-7E906AA25CDE}"/>
              </a:ext>
            </a:extLst>
          </p:cNvPr>
          <p:cNvSpPr txBox="1"/>
          <p:nvPr/>
        </p:nvSpPr>
        <p:spPr>
          <a:xfrm>
            <a:off x="7796342" y="6202838"/>
            <a:ext cx="3415294" cy="369332"/>
          </a:xfrm>
          <a:prstGeom prst="rect">
            <a:avLst/>
          </a:prstGeom>
          <a:noFill/>
        </p:spPr>
        <p:txBody>
          <a:bodyPr wrap="none" rtlCol="0">
            <a:spAutoFit/>
          </a:bodyPr>
          <a:lstStyle/>
          <a:p>
            <a:r>
              <a:rPr lang="en-US" dirty="0"/>
              <a:t>Alistair Sim as Scrooge in 1951</a:t>
            </a:r>
          </a:p>
        </p:txBody>
      </p:sp>
    </p:spTree>
    <p:extLst>
      <p:ext uri="{BB962C8B-B14F-4D97-AF65-F5344CB8AC3E}">
        <p14:creationId xmlns:p14="http://schemas.microsoft.com/office/powerpoint/2010/main" val="11849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Transfer of Wealth to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lnSpcReduction="20000"/>
          </a:bodyPr>
          <a:lstStyle/>
          <a:p>
            <a:r>
              <a:rPr lang="en-US" sz="2800" dirty="0"/>
              <a:t>In 1806, the Holy Roman Empire was “dissolved,” and the Congress of Vienna completed a complex agreement.</a:t>
            </a:r>
          </a:p>
          <a:p>
            <a:r>
              <a:rPr lang="en-US" sz="2800" dirty="0"/>
              <a:t>After Napoleon I’s loss in the Battle of Waterloo, the Rothchild Family took over the banking activities of Central and Western Europe. </a:t>
            </a:r>
          </a:p>
          <a:p>
            <a:r>
              <a:rPr lang="en-US" sz="2800" dirty="0"/>
              <a:t>They created “central” banks in England, France, Belgium, The Netherlands, and in the 39 German states (Prussia, Bavaria, and the city-states) of the former Holy Roman Empire.</a:t>
            </a:r>
          </a:p>
        </p:txBody>
      </p:sp>
    </p:spTree>
    <p:extLst>
      <p:ext uri="{BB962C8B-B14F-4D97-AF65-F5344CB8AC3E}">
        <p14:creationId xmlns:p14="http://schemas.microsoft.com/office/powerpoint/2010/main" val="8827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4D43A-5126-8F63-66DC-E3FFB949564C}"/>
              </a:ext>
            </a:extLst>
          </p:cNvPr>
          <p:cNvPicPr>
            <a:picLocks noChangeAspect="1"/>
          </p:cNvPicPr>
          <p:nvPr/>
        </p:nvPicPr>
        <p:blipFill rotWithShape="1">
          <a:blip r:embed="rId3"/>
          <a:srcRect b="14449"/>
          <a:stretch/>
        </p:blipFill>
        <p:spPr>
          <a:xfrm>
            <a:off x="20" y="10"/>
            <a:ext cx="12191980" cy="6857990"/>
          </a:xfrm>
          <a:prstGeom prst="rect">
            <a:avLst/>
          </a:prstGeom>
        </p:spPr>
      </p:pic>
    </p:spTree>
    <p:extLst>
      <p:ext uri="{BB962C8B-B14F-4D97-AF65-F5344CB8AC3E}">
        <p14:creationId xmlns:p14="http://schemas.microsoft.com/office/powerpoint/2010/main" val="399997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Creation of Germany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43620" y="2096064"/>
            <a:ext cx="11443580" cy="3695136"/>
          </a:xfrm>
        </p:spPr>
        <p:txBody>
          <a:bodyPr>
            <a:normAutofit fontScale="92500"/>
          </a:bodyPr>
          <a:lstStyle/>
          <a:p>
            <a:r>
              <a:rPr lang="en-US" sz="2800" dirty="0"/>
              <a:t>After Napoleon I’s success in defeating the 39 German states, the Rothchild family was able to start a movement to “unify the German-speaking peoples.”</a:t>
            </a:r>
          </a:p>
          <a:p>
            <a:r>
              <a:rPr lang="en-US" sz="2800" dirty="0"/>
              <a:t>Even when Charlamagne I unified Europe into the Holy Roman Empire, the various nobles over their regions did the actual ruling. The serfs identified more with their nobles than they did with Charlamagne. German history still calls his kingdom the “First Reich.”</a:t>
            </a:r>
          </a:p>
        </p:txBody>
      </p:sp>
    </p:spTree>
    <p:extLst>
      <p:ext uri="{BB962C8B-B14F-4D97-AF65-F5344CB8AC3E}">
        <p14:creationId xmlns:p14="http://schemas.microsoft.com/office/powerpoint/2010/main" val="47695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4927471" y="207034"/>
            <a:ext cx="7054615" cy="1406106"/>
          </a:xfrm>
        </p:spPr>
        <p:txBody>
          <a:bodyPr>
            <a:noAutofit/>
          </a:bodyPr>
          <a:lstStyle/>
          <a:p>
            <a:r>
              <a:rPr lang="en-US" sz="4400" cap="none" dirty="0"/>
              <a:t>The Creation of the Second Reich</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927467" y="1827911"/>
            <a:ext cx="7054619" cy="5118753"/>
          </a:xfrm>
        </p:spPr>
        <p:txBody>
          <a:bodyPr>
            <a:noAutofit/>
          </a:bodyPr>
          <a:lstStyle/>
          <a:p>
            <a:pPr>
              <a:lnSpc>
                <a:spcPct val="110000"/>
              </a:lnSpc>
            </a:pPr>
            <a:r>
              <a:rPr lang="en-US" sz="2400" spc="-50" dirty="0"/>
              <a:t>The obvious benefit of unified Germany for the Rothchild banking system was having one central bank instead of over 40, one for each state.</a:t>
            </a:r>
          </a:p>
          <a:p>
            <a:pPr>
              <a:lnSpc>
                <a:spcPct val="110000"/>
              </a:lnSpc>
            </a:pPr>
            <a:r>
              <a:rPr lang="en-US" sz="2400" spc="-50" dirty="0"/>
              <a:t>Their opportunity presented itself when Otto von Bismarck was made chancellor of the Prussian Empire in 1862. </a:t>
            </a:r>
          </a:p>
          <a:p>
            <a:pPr>
              <a:lnSpc>
                <a:spcPct val="110000"/>
              </a:lnSpc>
            </a:pPr>
            <a:r>
              <a:rPr lang="en-US" sz="2400" spc="-50" dirty="0"/>
              <a:t>After success in the Danish-Prussian War of 1863-1865, the Austro-Prussian War of 1866-1867, and the Franco-Prussian War of 1870, the German state of unified in the German “Second Reich.”</a:t>
            </a:r>
          </a:p>
        </p:txBody>
      </p:sp>
      <p:cxnSp>
        <p:nvCxnSpPr>
          <p:cNvPr id="10" name="Straight Connector 9">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7" name="Picture 6" descr="A picture containing person, music, person, brass&#10;&#10;Description automatically generated">
            <a:extLst>
              <a:ext uri="{FF2B5EF4-FFF2-40B4-BE49-F238E27FC236}">
                <a16:creationId xmlns:a16="http://schemas.microsoft.com/office/drawing/2014/main" id="{274E7344-88BE-6D01-A37E-53F15E3F67CB}"/>
              </a:ext>
            </a:extLst>
          </p:cNvPr>
          <p:cNvPicPr>
            <a:picLocks noChangeAspect="1"/>
          </p:cNvPicPr>
          <p:nvPr/>
        </p:nvPicPr>
        <p:blipFill>
          <a:blip r:embed="rId3"/>
          <a:stretch>
            <a:fillRect/>
          </a:stretch>
        </p:blipFill>
        <p:spPr>
          <a:xfrm>
            <a:off x="0" y="0"/>
            <a:ext cx="4544290" cy="6858000"/>
          </a:xfrm>
          <a:prstGeom prst="rect">
            <a:avLst/>
          </a:prstGeom>
        </p:spPr>
      </p:pic>
    </p:spTree>
    <p:extLst>
      <p:ext uri="{BB962C8B-B14F-4D97-AF65-F5344CB8AC3E}">
        <p14:creationId xmlns:p14="http://schemas.microsoft.com/office/powerpoint/2010/main" val="16844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Creation of the Second Reich</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43620" y="2096064"/>
            <a:ext cx="11443580" cy="3695136"/>
          </a:xfrm>
        </p:spPr>
        <p:txBody>
          <a:bodyPr>
            <a:normAutofit fontScale="85000" lnSpcReduction="10000"/>
          </a:bodyPr>
          <a:lstStyle/>
          <a:p>
            <a:r>
              <a:rPr lang="en-US" sz="2800" dirty="0"/>
              <a:t>When Germany was “unified,” the Rothchild bankers were quick to establish the German central bank in Frankfurt where it remains today. They set up a banking system that connected Frankfurt, Brussels, Rotterdam, Paris, Milan, and London. </a:t>
            </a:r>
          </a:p>
          <a:p>
            <a:r>
              <a:rPr lang="en-US" sz="2800" dirty="0"/>
              <a:t>The only link missing was New York City. After the Civil War, the Rothchild family send a young Jacob Schiff to New York to cement a relationship with the American banking system. Later on, they send Paul Warburg as another agent. Both of them hook up with prominent investment banks.</a:t>
            </a:r>
          </a:p>
        </p:txBody>
      </p:sp>
    </p:spTree>
    <p:extLst>
      <p:ext uri="{BB962C8B-B14F-4D97-AF65-F5344CB8AC3E}">
        <p14:creationId xmlns:p14="http://schemas.microsoft.com/office/powerpoint/2010/main" val="34460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Banking Issues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lnSpcReduction="10000"/>
          </a:bodyPr>
          <a:lstStyle/>
          <a:p>
            <a:r>
              <a:rPr lang="en-US" sz="2800" dirty="0"/>
              <a:t>When the United States was formed via the Articles of Confederation, the 13 colonies had their own banks. </a:t>
            </a:r>
          </a:p>
          <a:p>
            <a:r>
              <a:rPr lang="en-US" sz="2800" dirty="0"/>
              <a:t>With the ratification of the Constitution in 1791, banking was centralized in Congress:</a:t>
            </a:r>
          </a:p>
          <a:p>
            <a:pPr lvl="1"/>
            <a:r>
              <a:rPr lang="en-US" sz="2200" dirty="0"/>
              <a:t>To coin Money, regulate the Value thereof, and of foreign Coin, and fix the Standard of Weights and Measures; (Constitution, §8 ¶6)</a:t>
            </a:r>
          </a:p>
          <a:p>
            <a:pPr lvl="1"/>
            <a:r>
              <a:rPr lang="en-US" sz="2200" dirty="0"/>
              <a:t>To provide for the Punishment of counterfeiting the Securities and current Coin of the United States; (Constitution §8 ¶7)</a:t>
            </a:r>
          </a:p>
          <a:p>
            <a:endParaRPr lang="en-US" sz="2800" dirty="0"/>
          </a:p>
        </p:txBody>
      </p:sp>
    </p:spTree>
    <p:extLst>
      <p:ext uri="{BB962C8B-B14F-4D97-AF65-F5344CB8AC3E}">
        <p14:creationId xmlns:p14="http://schemas.microsoft.com/office/powerpoint/2010/main" val="29563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Disclaimer</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550862" y="2096064"/>
            <a:ext cx="10913644" cy="3695136"/>
          </a:xfrm>
        </p:spPr>
        <p:txBody>
          <a:bodyPr>
            <a:normAutofit/>
          </a:bodyPr>
          <a:lstStyle/>
          <a:p>
            <a:r>
              <a:rPr lang="en-US" sz="2400" dirty="0"/>
              <a:t>The information contained in this presentation is educational material only and is NOT intended to be considered investment advice. Mr. Mack is NOT a registered  investment, legal, or tax advisor, or a broker/dealer of securities. All investment/financial opinions expressed by Mr. Mack are from personal research and experience and is intended as educational material only. Although best efforts are made to ensure that all the information contained herein is accurate and up to date, occasionally unintended errors and misprints may occur.</a:t>
            </a:r>
          </a:p>
        </p:txBody>
      </p:sp>
    </p:spTree>
    <p:extLst>
      <p:ext uri="{BB962C8B-B14F-4D97-AF65-F5344CB8AC3E}">
        <p14:creationId xmlns:p14="http://schemas.microsoft.com/office/powerpoint/2010/main" val="3078513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58483"/>
          </a:xfrm>
        </p:spPr>
        <p:txBody>
          <a:bodyPr/>
          <a:lstStyle/>
          <a:p>
            <a:r>
              <a:rPr lang="en-US" cap="none" dirty="0"/>
              <a:t>The Banking Issues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268082"/>
            <a:ext cx="10353762" cy="4796287"/>
          </a:xfrm>
        </p:spPr>
        <p:txBody>
          <a:bodyPr>
            <a:normAutofit fontScale="92500" lnSpcReduction="20000"/>
          </a:bodyPr>
          <a:lstStyle/>
          <a:p>
            <a:r>
              <a:rPr lang="en-US" sz="2800" dirty="0"/>
              <a:t>The United States tried several banking systems in the early part of the 19</a:t>
            </a:r>
            <a:r>
              <a:rPr lang="en-US" sz="2800" baseline="30000" dirty="0"/>
              <a:t>th</a:t>
            </a:r>
            <a:r>
              <a:rPr lang="en-US" sz="2800" dirty="0"/>
              <a:t> century. All of them were failures.</a:t>
            </a:r>
          </a:p>
          <a:p>
            <a:r>
              <a:rPr lang="en-US" sz="2800" dirty="0"/>
              <a:t>To finance the Civil War, President Lincoln and Congress began issuing paper money, taking a cue from the ancient Chinese banking system. Their “greenbacks” would soon replace the five, ten, and twenty-dollar gold and silver coins.</a:t>
            </a:r>
          </a:p>
          <a:p>
            <a:r>
              <a:rPr lang="en-US" sz="2800" dirty="0"/>
              <a:t>The Panics of 1896 and 1907 “convinced” Congress to pass the Federal Reserve Act of 1913. Now, the United States had a central bank and before long, it was owned by the Rockefeller Family (representing the Rothchild Family) who controlled J.P. Morgan and other Banking powers in the USA.</a:t>
            </a:r>
          </a:p>
        </p:txBody>
      </p:sp>
    </p:spTree>
    <p:extLst>
      <p:ext uri="{BB962C8B-B14F-4D97-AF65-F5344CB8AC3E}">
        <p14:creationId xmlns:p14="http://schemas.microsoft.com/office/powerpoint/2010/main" val="47146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“Federal” Reserve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a:bodyPr>
          <a:lstStyle/>
          <a:p>
            <a:r>
              <a:rPr lang="en-US" sz="2800" dirty="0"/>
              <a:t>The Federal Reserve consists of 12 Central Banks throughout the country to manage and control monetary flows.</a:t>
            </a:r>
          </a:p>
          <a:p>
            <a:pPr lvl="1"/>
            <a:r>
              <a:rPr lang="en-US" sz="2600" dirty="0"/>
              <a:t>These 12-member central banks are </a:t>
            </a:r>
            <a:r>
              <a:rPr lang="en-US" sz="2600" u="sng" dirty="0"/>
              <a:t>owned by local banks</a:t>
            </a:r>
            <a:r>
              <a:rPr lang="en-US" sz="2600" dirty="0"/>
              <a:t> who own stock in them.</a:t>
            </a:r>
          </a:p>
          <a:p>
            <a:pPr lvl="1"/>
            <a:r>
              <a:rPr lang="en-US" sz="2600" dirty="0"/>
              <a:t>Each of these Member banks is managed by a “governor” who is appointed by the President and confirmed by the Senate. These governors and the chairman govern the Federal Reserve.</a:t>
            </a:r>
          </a:p>
        </p:txBody>
      </p:sp>
    </p:spTree>
    <p:extLst>
      <p:ext uri="{BB962C8B-B14F-4D97-AF65-F5344CB8AC3E}">
        <p14:creationId xmlns:p14="http://schemas.microsoft.com/office/powerpoint/2010/main" val="26830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Open Market Committee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a:bodyPr>
          <a:lstStyle/>
          <a:p>
            <a:r>
              <a:rPr lang="en-US" sz="2800" dirty="0"/>
              <a:t>The FMOC meets eight times a year to direct all “open market operations” of the Federal Reserve. They set the interest rates.</a:t>
            </a:r>
          </a:p>
          <a:p>
            <a:r>
              <a:rPr lang="en-US" sz="2800" dirty="0"/>
              <a:t>The Federal Open Market Committee (FOMC) was formed in 1933 to:</a:t>
            </a:r>
          </a:p>
          <a:p>
            <a:pPr lvl="1"/>
            <a:r>
              <a:rPr lang="en-US" sz="2400" dirty="0"/>
              <a:t>Promote Effectively the Goals of Maximum Employment</a:t>
            </a:r>
          </a:p>
          <a:p>
            <a:pPr lvl="1"/>
            <a:r>
              <a:rPr lang="en-US" sz="2400" dirty="0"/>
              <a:t>Stabilize Prices</a:t>
            </a:r>
          </a:p>
          <a:p>
            <a:pPr lvl="1"/>
            <a:r>
              <a:rPr lang="en-US" sz="2400" dirty="0"/>
              <a:t>Moderate Interest Rates</a:t>
            </a:r>
          </a:p>
        </p:txBody>
      </p:sp>
    </p:spTree>
    <p:extLst>
      <p:ext uri="{BB962C8B-B14F-4D97-AF65-F5344CB8AC3E}">
        <p14:creationId xmlns:p14="http://schemas.microsoft.com/office/powerpoint/2010/main" val="30671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Meanwhile in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2096064"/>
            <a:ext cx="10715466" cy="3695136"/>
          </a:xfrm>
        </p:spPr>
        <p:txBody>
          <a:bodyPr>
            <a:normAutofit/>
          </a:bodyPr>
          <a:lstStyle/>
          <a:p>
            <a:r>
              <a:rPr lang="en-US" sz="2800" dirty="0"/>
              <a:t>Three groupings of people vie for the control of Europe:</a:t>
            </a:r>
          </a:p>
          <a:p>
            <a:pPr lvl="1"/>
            <a:r>
              <a:rPr lang="en-US" sz="2200" dirty="0"/>
              <a:t>The 10 Royal Families</a:t>
            </a:r>
          </a:p>
          <a:p>
            <a:pPr lvl="1"/>
            <a:r>
              <a:rPr lang="en-US" sz="2200" dirty="0"/>
              <a:t>The 13 Illuminati Families</a:t>
            </a:r>
          </a:p>
          <a:p>
            <a:pPr lvl="1"/>
            <a:r>
              <a:rPr lang="en-US" sz="2200" dirty="0"/>
              <a:t>The Bilderberg Group (the World Economic Forum)</a:t>
            </a:r>
          </a:p>
          <a:p>
            <a:r>
              <a:rPr lang="en-US" sz="2400" dirty="0"/>
              <a:t>The Illuminati Families exert a lot of influence over the Bilderberg Group</a:t>
            </a:r>
          </a:p>
          <a:p>
            <a:r>
              <a:rPr lang="en-US" sz="2400" dirty="0"/>
              <a:t>The Bilderberg Group serves as a “Board of Directors” for the World Economic Forum.</a:t>
            </a:r>
          </a:p>
        </p:txBody>
      </p:sp>
    </p:spTree>
    <p:extLst>
      <p:ext uri="{BB962C8B-B14F-4D97-AF65-F5344CB8AC3E}">
        <p14:creationId xmlns:p14="http://schemas.microsoft.com/office/powerpoint/2010/main" val="1728066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1"/>
            <a:ext cx="10353761" cy="753374"/>
          </a:xfrm>
        </p:spPr>
        <p:txBody>
          <a:bodyPr/>
          <a:lstStyle/>
          <a:p>
            <a:r>
              <a:rPr lang="en-US" cap="none" dirty="0"/>
              <a:t>The Thirteen Illuminati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1362975"/>
            <a:ext cx="4252822" cy="4428225"/>
          </a:xfrm>
        </p:spPr>
        <p:txBody>
          <a:bodyPr>
            <a:normAutofit/>
          </a:bodyPr>
          <a:lstStyle/>
          <a:p>
            <a:pPr marL="457200" indent="-457200">
              <a:buFont typeface="+mj-lt"/>
              <a:buAutoNum type="arabicPeriod"/>
            </a:pPr>
            <a:r>
              <a:rPr lang="en-US" sz="2400" dirty="0"/>
              <a:t>The Astor Bloodline</a:t>
            </a:r>
          </a:p>
          <a:p>
            <a:pPr marL="457200" indent="-457200">
              <a:buFont typeface="+mj-lt"/>
              <a:buAutoNum type="arabicPeriod"/>
            </a:pPr>
            <a:r>
              <a:rPr lang="en-US" sz="2400" dirty="0"/>
              <a:t>The Bundy Bloodline</a:t>
            </a:r>
          </a:p>
          <a:p>
            <a:pPr marL="457200" indent="-457200">
              <a:buFont typeface="+mj-lt"/>
              <a:buAutoNum type="arabicPeriod"/>
            </a:pPr>
            <a:r>
              <a:rPr lang="en-US" sz="2400" dirty="0"/>
              <a:t>The Collins Bloodline</a:t>
            </a:r>
          </a:p>
          <a:p>
            <a:pPr marL="457200" indent="-457200">
              <a:buFont typeface="+mj-lt"/>
              <a:buAutoNum type="arabicPeriod"/>
            </a:pPr>
            <a:r>
              <a:rPr lang="en-US" sz="2400" dirty="0"/>
              <a:t>The DuPont Bloodline</a:t>
            </a:r>
          </a:p>
          <a:p>
            <a:pPr marL="457200" indent="-457200">
              <a:buFont typeface="+mj-lt"/>
              <a:buAutoNum type="arabicPeriod"/>
            </a:pPr>
            <a:r>
              <a:rPr lang="en-US" sz="2400" dirty="0"/>
              <a:t>The Freeman Bloodline</a:t>
            </a:r>
          </a:p>
          <a:p>
            <a:pPr marL="457200" indent="-457200">
              <a:buFont typeface="+mj-lt"/>
              <a:buAutoNum type="arabicPeriod"/>
            </a:pPr>
            <a:r>
              <a:rPr lang="en-US" sz="2400" dirty="0"/>
              <a:t>The Kennedy Bloodline</a:t>
            </a:r>
          </a:p>
          <a:p>
            <a:pPr marL="457200" indent="-457200">
              <a:buFont typeface="+mj-lt"/>
              <a:buAutoNum type="arabicPeriod"/>
            </a:pPr>
            <a:r>
              <a:rPr lang="en-US" sz="2400" dirty="0"/>
              <a:t>The Li Bloodline</a:t>
            </a:r>
          </a:p>
        </p:txBody>
      </p:sp>
      <p:sp>
        <p:nvSpPr>
          <p:cNvPr id="5" name="TextBox 4">
            <a:extLst>
              <a:ext uri="{FF2B5EF4-FFF2-40B4-BE49-F238E27FC236}">
                <a16:creationId xmlns:a16="http://schemas.microsoft.com/office/drawing/2014/main" id="{0818119B-4AA5-A9F6-5F35-A1EBE3A26BD0}"/>
              </a:ext>
            </a:extLst>
          </p:cNvPr>
          <p:cNvSpPr txBox="1"/>
          <p:nvPr/>
        </p:nvSpPr>
        <p:spPr>
          <a:xfrm>
            <a:off x="5329382" y="1362975"/>
            <a:ext cx="4590552" cy="3353803"/>
          </a:xfrm>
          <a:prstGeom prst="rect">
            <a:avLst/>
          </a:prstGeom>
          <a:noFill/>
        </p:spPr>
        <p:txBody>
          <a:bodyPr wrap="none" rtlCol="0">
            <a:spAutoFit/>
          </a:bodyPr>
          <a:lstStyle/>
          <a:p>
            <a:pPr marL="342900" indent="-342900">
              <a:lnSpc>
                <a:spcPct val="120000"/>
              </a:lnSpc>
              <a:spcBef>
                <a:spcPts val="1000"/>
              </a:spcBef>
              <a:buFont typeface="+mj-lt"/>
              <a:buAutoNum type="arabicPeriod" startAt="8"/>
            </a:pPr>
            <a:r>
              <a:rPr lang="en-US" sz="2400" dirty="0"/>
              <a:t> The Onassis Bloodline</a:t>
            </a:r>
          </a:p>
          <a:p>
            <a:pPr marL="457200" indent="-457200">
              <a:lnSpc>
                <a:spcPct val="120000"/>
              </a:lnSpc>
              <a:spcBef>
                <a:spcPts val="1000"/>
              </a:spcBef>
              <a:buFont typeface="+mj-lt"/>
              <a:buAutoNum type="arabicPeriod" startAt="8"/>
            </a:pPr>
            <a:r>
              <a:rPr lang="en-US" sz="2400" dirty="0"/>
              <a:t>The Rockefeller Bloodline</a:t>
            </a:r>
          </a:p>
          <a:p>
            <a:pPr marL="457200" indent="-457200">
              <a:lnSpc>
                <a:spcPct val="120000"/>
              </a:lnSpc>
              <a:spcBef>
                <a:spcPts val="1000"/>
              </a:spcBef>
              <a:buFont typeface="+mj-lt"/>
              <a:buAutoNum type="arabicPeriod" startAt="8"/>
            </a:pPr>
            <a:r>
              <a:rPr lang="en-US" sz="2400" dirty="0"/>
              <a:t>The Russell Bloodline</a:t>
            </a:r>
          </a:p>
          <a:p>
            <a:pPr marL="457200" indent="-457200">
              <a:lnSpc>
                <a:spcPct val="120000"/>
              </a:lnSpc>
              <a:spcBef>
                <a:spcPts val="1000"/>
              </a:spcBef>
              <a:buFont typeface="+mj-lt"/>
              <a:buAutoNum type="arabicPeriod" startAt="8"/>
            </a:pPr>
            <a:r>
              <a:rPr lang="en-US" sz="2400" dirty="0"/>
              <a:t>The van </a:t>
            </a:r>
            <a:r>
              <a:rPr lang="en-US" sz="2400" dirty="0" err="1"/>
              <a:t>Duyn</a:t>
            </a:r>
            <a:r>
              <a:rPr lang="en-US" sz="2400" dirty="0"/>
              <a:t> Bloodline</a:t>
            </a:r>
          </a:p>
          <a:p>
            <a:pPr marL="457200" indent="-457200">
              <a:lnSpc>
                <a:spcPct val="120000"/>
              </a:lnSpc>
              <a:spcBef>
                <a:spcPts val="1000"/>
              </a:spcBef>
              <a:buFont typeface="+mj-lt"/>
              <a:buAutoNum type="arabicPeriod" startAt="8"/>
            </a:pPr>
            <a:r>
              <a:rPr lang="en-US" sz="2400" dirty="0"/>
              <a:t>The Merovingian Bloodline</a:t>
            </a:r>
          </a:p>
          <a:p>
            <a:pPr marL="457200" indent="-457200">
              <a:lnSpc>
                <a:spcPct val="120000"/>
              </a:lnSpc>
              <a:spcBef>
                <a:spcPts val="1000"/>
              </a:spcBef>
              <a:buFont typeface="+mj-lt"/>
              <a:buAutoNum type="arabicPeriod" startAt="8"/>
            </a:pPr>
            <a:r>
              <a:rPr lang="en-US" sz="2400" dirty="0"/>
              <a:t>The Rothchild Bloodline</a:t>
            </a:r>
          </a:p>
        </p:txBody>
      </p:sp>
    </p:spTree>
    <p:extLst>
      <p:ext uri="{BB962C8B-B14F-4D97-AF65-F5344CB8AC3E}">
        <p14:creationId xmlns:p14="http://schemas.microsoft.com/office/powerpoint/2010/main" val="2987915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Ten Royal Families of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2091" y="2096064"/>
            <a:ext cx="10715466" cy="3695136"/>
          </a:xfrm>
        </p:spPr>
        <p:txBody>
          <a:bodyPr>
            <a:normAutofit lnSpcReduction="10000"/>
          </a:bodyPr>
          <a:lstStyle/>
          <a:p>
            <a:pPr marL="457200" indent="-457200">
              <a:buFont typeface="+mj-lt"/>
              <a:buAutoNum type="arabicPeriod"/>
            </a:pPr>
            <a:r>
              <a:rPr lang="en-US" sz="2400" dirty="0"/>
              <a:t>The House of Saxe-Coburg-Gotha (Windsor) (Cadet of the </a:t>
            </a:r>
            <a:r>
              <a:rPr lang="en-US" sz="2400" dirty="0" err="1"/>
              <a:t>Wettin</a:t>
            </a:r>
            <a:r>
              <a:rPr lang="en-US" sz="2400" dirty="0"/>
              <a:t> Line)</a:t>
            </a:r>
          </a:p>
          <a:p>
            <a:pPr marL="457200" indent="-457200">
              <a:buFont typeface="+mj-lt"/>
              <a:buAutoNum type="arabicPeriod"/>
            </a:pPr>
            <a:r>
              <a:rPr lang="en-US" sz="2400" dirty="0"/>
              <a:t>House of Bourbon (France)</a:t>
            </a:r>
          </a:p>
          <a:p>
            <a:pPr marL="457200" indent="-457200">
              <a:buFont typeface="+mj-lt"/>
              <a:buAutoNum type="arabicPeriod"/>
            </a:pPr>
            <a:r>
              <a:rPr lang="en-US" sz="2400" dirty="0"/>
              <a:t>House of Hapsburg (Austria)</a:t>
            </a:r>
          </a:p>
          <a:p>
            <a:pPr marL="457200" indent="-457200">
              <a:buFont typeface="+mj-lt"/>
              <a:buAutoNum type="arabicPeriod"/>
            </a:pPr>
            <a:r>
              <a:rPr lang="en-US" sz="2400" dirty="0"/>
              <a:t>House of Bernadotte (Sweden)</a:t>
            </a:r>
          </a:p>
          <a:p>
            <a:pPr marL="457200" indent="-457200">
              <a:buFont typeface="+mj-lt"/>
              <a:buAutoNum type="arabicPeriod"/>
            </a:pPr>
            <a:r>
              <a:rPr lang="en-US" sz="2400" dirty="0"/>
              <a:t>House of Orange (The Netherlands, England)</a:t>
            </a:r>
          </a:p>
          <a:p>
            <a:pPr marL="457200" indent="-457200">
              <a:buFont typeface="+mj-lt"/>
              <a:buAutoNum type="arabicPeriod"/>
            </a:pPr>
            <a:r>
              <a:rPr lang="en-US" sz="2400" dirty="0"/>
              <a:t>The House of </a:t>
            </a:r>
            <a:r>
              <a:rPr lang="en-US" sz="2400" dirty="0" err="1"/>
              <a:t>Wettin</a:t>
            </a:r>
            <a:r>
              <a:rPr lang="en-US" sz="2400" dirty="0"/>
              <a:t> (Belgium, Poland, </a:t>
            </a:r>
            <a:r>
              <a:rPr lang="en-US" sz="2400" i="1" dirty="0"/>
              <a:t>et. al.</a:t>
            </a:r>
            <a:r>
              <a:rPr lang="en-US" sz="2400" dirty="0"/>
              <a:t>)</a:t>
            </a:r>
          </a:p>
          <a:p>
            <a:pPr marL="457200" indent="-457200">
              <a:buFont typeface="+mj-lt"/>
              <a:buAutoNum type="arabicPeriod"/>
            </a:pPr>
            <a:r>
              <a:rPr lang="en-US" sz="2400" dirty="0"/>
              <a:t>The German Royal lines</a:t>
            </a:r>
          </a:p>
        </p:txBody>
      </p:sp>
    </p:spTree>
    <p:extLst>
      <p:ext uri="{BB962C8B-B14F-4D97-AF65-F5344CB8AC3E}">
        <p14:creationId xmlns:p14="http://schemas.microsoft.com/office/powerpoint/2010/main" val="126899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58483"/>
          </a:xfrm>
        </p:spPr>
        <p:txBody>
          <a:bodyPr/>
          <a:lstStyle/>
          <a:p>
            <a:r>
              <a:rPr lang="en-US" cap="none" dirty="0"/>
              <a:t>The Ten Royal Families of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84671" y="1268083"/>
            <a:ext cx="11792309" cy="5149970"/>
          </a:xfrm>
        </p:spPr>
        <p:txBody>
          <a:bodyPr>
            <a:normAutofit fontScale="92500" lnSpcReduction="10000"/>
          </a:bodyPr>
          <a:lstStyle/>
          <a:p>
            <a:pPr marL="0" indent="0">
              <a:buNone/>
            </a:pPr>
            <a:r>
              <a:rPr lang="en-US" sz="2400" dirty="0"/>
              <a:t>The German Royal Houses – Four Houses – Only One Will Survive?</a:t>
            </a:r>
          </a:p>
          <a:p>
            <a:pPr marL="914400" lvl="1" indent="-457200">
              <a:buFont typeface="+mj-lt"/>
              <a:buAutoNum type="arabicPeriod"/>
            </a:pPr>
            <a:r>
              <a:rPr lang="en-US" sz="2200" dirty="0"/>
              <a:t>House of Hohenzollern (Bavaria-Prussia) The Last German Kaisers (kings) were from this house. (Wilhelm I, Wilhelm II)</a:t>
            </a:r>
          </a:p>
          <a:p>
            <a:pPr marL="914400" lvl="1" indent="-457200">
              <a:buFont typeface="+mj-lt"/>
              <a:buAutoNum type="arabicPeriod"/>
            </a:pPr>
            <a:r>
              <a:rPr lang="en-US" sz="2200" dirty="0"/>
              <a:t>House of Cronenberg (Germany-Austria)</a:t>
            </a:r>
          </a:p>
          <a:p>
            <a:pPr lvl="2"/>
            <a:r>
              <a:rPr lang="en-US" sz="2000" dirty="0"/>
              <a:t>Two of the Princes and the king in the TV Show </a:t>
            </a:r>
            <a:r>
              <a:rPr lang="en-US" sz="2000" i="1" dirty="0"/>
              <a:t>Grimm</a:t>
            </a:r>
            <a:r>
              <a:rPr lang="en-US" sz="2000" dirty="0"/>
              <a:t> were </a:t>
            </a:r>
            <a:r>
              <a:rPr lang="en-US" sz="2000" dirty="0" err="1"/>
              <a:t>Cronenbergs</a:t>
            </a:r>
            <a:r>
              <a:rPr lang="en-US" sz="2000" dirty="0"/>
              <a:t> though they spelled it </a:t>
            </a:r>
            <a:r>
              <a:rPr lang="en-US" sz="2000" dirty="0" err="1"/>
              <a:t>Kronenberg</a:t>
            </a:r>
            <a:r>
              <a:rPr lang="en-US" sz="2000" dirty="0"/>
              <a:t>. There was one that was either a Windsor or a Hanover prince. (British Accent)</a:t>
            </a:r>
          </a:p>
          <a:p>
            <a:pPr marL="914400" lvl="1" indent="-457200">
              <a:buFont typeface="+mj-lt"/>
              <a:buAutoNum type="arabicPeriod"/>
            </a:pPr>
            <a:r>
              <a:rPr lang="en-US" sz="2200" dirty="0"/>
              <a:t>House of Wittelsbach (Northern Germany)</a:t>
            </a:r>
          </a:p>
          <a:p>
            <a:pPr marL="914400" lvl="1" indent="-457200">
              <a:buFont typeface="+mj-lt"/>
              <a:buAutoNum type="arabicPeriod"/>
            </a:pPr>
            <a:r>
              <a:rPr lang="en-US" sz="2200" dirty="0"/>
              <a:t>House of Oldenburg (Holstein, Denmark, Norway)</a:t>
            </a:r>
          </a:p>
          <a:p>
            <a:r>
              <a:rPr lang="en-US" sz="2400" dirty="0"/>
              <a:t>Other German Families of Note:</a:t>
            </a:r>
          </a:p>
          <a:p>
            <a:pPr lvl="1"/>
            <a:r>
              <a:rPr lang="en-US" sz="2200" dirty="0"/>
              <a:t>The House of Hanover (once ruled Great Britain, now extinct)</a:t>
            </a:r>
          </a:p>
          <a:p>
            <a:pPr lvl="1"/>
            <a:r>
              <a:rPr lang="en-US" sz="2200" dirty="0"/>
              <a:t>House of Nassau (now extinct)</a:t>
            </a:r>
          </a:p>
          <a:p>
            <a:pPr lvl="1"/>
            <a:r>
              <a:rPr lang="en-US" sz="2200" dirty="0"/>
              <a:t>House of </a:t>
            </a:r>
            <a:r>
              <a:rPr lang="en-US" sz="2200" dirty="0" err="1"/>
              <a:t>Wettin</a:t>
            </a:r>
            <a:r>
              <a:rPr lang="en-US" sz="2200" dirty="0"/>
              <a:t> (now the House of Saxe-</a:t>
            </a:r>
            <a:r>
              <a:rPr lang="en-US" sz="2200" dirty="0" err="1"/>
              <a:t>Coberg</a:t>
            </a:r>
            <a:r>
              <a:rPr lang="en-US" sz="2200" dirty="0"/>
              <a:t>-Gotha in Great Britain)</a:t>
            </a:r>
          </a:p>
          <a:p>
            <a:endParaRPr lang="en-US" sz="2400" dirty="0"/>
          </a:p>
        </p:txBody>
      </p:sp>
    </p:spTree>
    <p:extLst>
      <p:ext uri="{BB962C8B-B14F-4D97-AF65-F5344CB8AC3E}">
        <p14:creationId xmlns:p14="http://schemas.microsoft.com/office/powerpoint/2010/main" val="543037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31AC-D2F9-F54B-3007-8248E8546C47}"/>
              </a:ext>
            </a:extLst>
          </p:cNvPr>
          <p:cNvSpPr>
            <a:spLocks noGrp="1"/>
          </p:cNvSpPr>
          <p:nvPr>
            <p:ph type="title"/>
          </p:nvPr>
        </p:nvSpPr>
        <p:spPr>
          <a:xfrm>
            <a:off x="626724" y="215756"/>
            <a:ext cx="10772796" cy="1451679"/>
          </a:xfrm>
        </p:spPr>
        <p:txBody>
          <a:bodyPr>
            <a:normAutofit/>
          </a:bodyPr>
          <a:lstStyle/>
          <a:p>
            <a:pPr algn="ctr"/>
            <a:r>
              <a:rPr lang="en-US" sz="4000" cap="none" dirty="0">
                <a:effectLst/>
                <a:latin typeface="+mj-lt"/>
              </a:rPr>
              <a:t>18 U.S. Code §241 -</a:t>
            </a:r>
            <a:br>
              <a:rPr lang="en-US" sz="4000" cap="none" dirty="0">
                <a:latin typeface="+mj-lt"/>
              </a:rPr>
            </a:br>
            <a:r>
              <a:rPr lang="en-US" sz="4000" cap="none" dirty="0">
                <a:effectLst/>
                <a:latin typeface="+mj-lt"/>
              </a:rPr>
              <a:t>Conspiracy Against Rights</a:t>
            </a:r>
            <a:endParaRPr lang="en-US" sz="4000" dirty="0">
              <a:latin typeface="+mj-lt"/>
            </a:endParaRPr>
          </a:p>
        </p:txBody>
      </p:sp>
      <p:sp>
        <p:nvSpPr>
          <p:cNvPr id="3" name="Content Placeholder 2">
            <a:extLst>
              <a:ext uri="{FF2B5EF4-FFF2-40B4-BE49-F238E27FC236}">
                <a16:creationId xmlns:a16="http://schemas.microsoft.com/office/drawing/2014/main" id="{0585F6D4-4FE5-195E-C56D-2BEB103EA0DD}"/>
              </a:ext>
            </a:extLst>
          </p:cNvPr>
          <p:cNvSpPr>
            <a:spLocks noGrp="1"/>
          </p:cNvSpPr>
          <p:nvPr>
            <p:ph idx="1"/>
          </p:nvPr>
        </p:nvSpPr>
        <p:spPr>
          <a:xfrm>
            <a:off x="369870" y="1577787"/>
            <a:ext cx="11029650" cy="5145741"/>
          </a:xfrm>
        </p:spPr>
        <p:txBody>
          <a:bodyPr anchor="ctr">
            <a:noAutofit/>
          </a:bodyPr>
          <a:lstStyle/>
          <a:p>
            <a:pPr marL="0" indent="0">
              <a:buNone/>
            </a:pPr>
            <a:r>
              <a:rPr lang="en-US" sz="1800" dirty="0">
                <a:effectLst/>
              </a:rPr>
              <a:t>If two or more persons conspire to injure, oppress, threaten, or intimidate any person in any State, Territory, Commonwealth, Possession, or District in the free exercise or enjoyment of any right or privilege secured to him by the Constitution or laws of the United States, or because of his having so exercised the same; or </a:t>
            </a:r>
          </a:p>
          <a:p>
            <a:pPr marL="0" indent="0">
              <a:buNone/>
            </a:pPr>
            <a:r>
              <a:rPr lang="en-US" sz="1800" dirty="0">
                <a:effectLst/>
              </a:rPr>
              <a:t>If two or more persons go in disguise on the highway, or on the premises of another, with intent to prevent or hinder his free exercise or enjoyment of any right or privilege so secured— </a:t>
            </a:r>
          </a:p>
          <a:p>
            <a:pPr marL="0" indent="0">
              <a:buNone/>
            </a:pPr>
            <a:r>
              <a:rPr lang="en-US" sz="1800" dirty="0">
                <a:effectLst/>
              </a:rPr>
              <a:t>They shall be fined under this title or imprisoned not more than ten years, or both; and if death results from the acts committed in violation of this section or if such acts include kidnapping or an attempt to kidnap, aggravated sexual abuse or an attempt to commit aggravated sexual abuse, or an attempt to kill, they shall be fined under this title or imprisoned for any term of years or for life, or both, or may be sentenced to death.</a:t>
            </a:r>
            <a:endParaRPr lang="en-US" sz="1800" dirty="0"/>
          </a:p>
          <a:p>
            <a:pPr marL="0" indent="0">
              <a:buNone/>
            </a:pPr>
            <a:r>
              <a:rPr lang="en-US" sz="1400" dirty="0">
                <a:effectLst/>
              </a:rPr>
              <a:t>(June 25, 1948, Ch. 645, 62 Stat. 696; Pub. L. 90–284, title I, § 103(a), Apr. 11, 1968, 82 Stat. 75; Pub. L. 100–690, title VII, § 7018(a), (b)(1), Nov. 18, 1988, 102 Stat. 4396; Pub. L. 103–322, title VI, § 60006(a), title XXXII, §§ 320103(a), 320201(a), title XXXIII, § 330016(1)(L), Sept. 13, 1994, 108 Stat. 1970, 2109, 2113, 2147; Pub. L. 104–294, title VI, §§ 604(b)(14)(A), 607(a), Oct. 11, 1996, 110 Stat. 3507, 3511.)</a:t>
            </a:r>
            <a:endParaRPr lang="en-US" sz="1400" dirty="0"/>
          </a:p>
        </p:txBody>
      </p:sp>
    </p:spTree>
    <p:extLst>
      <p:ext uri="{BB962C8B-B14F-4D97-AF65-F5344CB8AC3E}">
        <p14:creationId xmlns:p14="http://schemas.microsoft.com/office/powerpoint/2010/main" val="47307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1BD-222C-A15E-0D7A-E9AEC7AA31EA}"/>
              </a:ext>
            </a:extLst>
          </p:cNvPr>
          <p:cNvSpPr>
            <a:spLocks noGrp="1"/>
          </p:cNvSpPr>
          <p:nvPr>
            <p:ph type="title"/>
          </p:nvPr>
        </p:nvSpPr>
        <p:spPr>
          <a:xfrm>
            <a:off x="6138004" y="1480930"/>
            <a:ext cx="5607908" cy="3254321"/>
          </a:xfrm>
        </p:spPr>
        <p:txBody>
          <a:bodyPr vert="horz" lIns="91440" tIns="45720" rIns="91440" bIns="45720" rtlCol="0" anchor="ctr">
            <a:noAutofit/>
          </a:bodyPr>
          <a:lstStyle/>
          <a:p>
            <a:pPr>
              <a:lnSpc>
                <a:spcPct val="89000"/>
              </a:lnSpc>
            </a:pPr>
            <a:r>
              <a:rPr lang="en-US" sz="4800" dirty="0"/>
              <a:t>From The floor Of the European Parliament</a:t>
            </a:r>
          </a:p>
        </p:txBody>
      </p:sp>
      <p:pic>
        <p:nvPicPr>
          <p:cNvPr id="5" name="ALL THE BANKS are BROKE!!! 🚨 🤯">
            <a:hlinkClick r:id="" action="ppaction://media"/>
            <a:extLst>
              <a:ext uri="{FF2B5EF4-FFF2-40B4-BE49-F238E27FC236}">
                <a16:creationId xmlns:a16="http://schemas.microsoft.com/office/drawing/2014/main" id="{73F3920D-DEE0-AD1C-C48F-F412946AA715}"/>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4"/>
          <a:stretch>
            <a:fillRect/>
          </a:stretch>
        </p:blipFill>
        <p:spPr>
          <a:xfrm>
            <a:off x="1231900" y="639763"/>
            <a:ext cx="3136900" cy="5576887"/>
          </a:xfrm>
          <a:prstGeom prst="rect">
            <a:avLst/>
          </a:prstGeom>
        </p:spPr>
      </p:pic>
    </p:spTree>
    <p:extLst>
      <p:ext uri="{BB962C8B-B14F-4D97-AF65-F5344CB8AC3E}">
        <p14:creationId xmlns:p14="http://schemas.microsoft.com/office/powerpoint/2010/main" val="4175089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92989"/>
          </a:xfrm>
        </p:spPr>
        <p:txBody>
          <a:bodyPr/>
          <a:lstStyle/>
          <a:p>
            <a:r>
              <a:rPr lang="en-US" cap="none" dirty="0"/>
              <a:t>How Did We Get in This Mess?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31320" y="1475117"/>
            <a:ext cx="11162581" cy="4891177"/>
          </a:xfrm>
        </p:spPr>
        <p:txBody>
          <a:bodyPr anchor="ctr">
            <a:noAutofit/>
          </a:bodyPr>
          <a:lstStyle/>
          <a:p>
            <a:r>
              <a:rPr lang="en-US" sz="3000" dirty="0"/>
              <a:t>As with most things, we need to study the history of banking.</a:t>
            </a:r>
          </a:p>
          <a:p>
            <a:r>
              <a:rPr lang="en-US" sz="3000" dirty="0"/>
              <a:t>Once we study the history of banking, we can understand how things came into being and analyze how each element.</a:t>
            </a:r>
          </a:p>
          <a:p>
            <a:r>
              <a:rPr lang="en-US" sz="3000" dirty="0"/>
              <a:t>Then, we need to apply the scriptures to each element and use them to both determine the validity and to understand what the result will be.</a:t>
            </a:r>
          </a:p>
        </p:txBody>
      </p:sp>
    </p:spTree>
    <p:extLst>
      <p:ext uri="{BB962C8B-B14F-4D97-AF65-F5344CB8AC3E}">
        <p14:creationId xmlns:p14="http://schemas.microsoft.com/office/powerpoint/2010/main" val="172638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779253"/>
          </a:xfrm>
        </p:spPr>
        <p:txBody>
          <a:bodyPr/>
          <a:lstStyle/>
          <a:p>
            <a:r>
              <a:rPr lang="en-US" cap="none" dirty="0"/>
              <a:t>Scriptures from Revelation</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535502"/>
            <a:ext cx="10353762" cy="4255698"/>
          </a:xfrm>
        </p:spPr>
        <p:txBody>
          <a:bodyPr>
            <a:normAutofit/>
          </a:bodyPr>
          <a:lstStyle/>
          <a:p>
            <a:r>
              <a:rPr lang="en-US" sz="2800" dirty="0"/>
              <a:t>And the great city was divided into three parts, and the cities of the nations fell: and </a:t>
            </a:r>
            <a:r>
              <a:rPr lang="en-US" sz="2800" u="sng" dirty="0"/>
              <a:t>great Babylon came in remembrance before YHWH</a:t>
            </a:r>
            <a:r>
              <a:rPr lang="en-US" sz="2800" dirty="0"/>
              <a:t>, to give unto her the cup of the wine of the fierceness of his wrath. (Revelation 16:19)</a:t>
            </a:r>
          </a:p>
          <a:p>
            <a:r>
              <a:rPr lang="en-US" sz="2800" dirty="0"/>
              <a:t>Standing afar off for the fear of her torment, saying, Alas, alas, that </a:t>
            </a:r>
            <a:r>
              <a:rPr lang="en-US" sz="2800" u="sng" dirty="0"/>
              <a:t>great city Babylon, that mighty city!</a:t>
            </a:r>
            <a:r>
              <a:rPr lang="en-US" sz="2800" dirty="0"/>
              <a:t> for in one hour is thy judgment come. (Revelation 18:10)</a:t>
            </a:r>
          </a:p>
        </p:txBody>
      </p:sp>
    </p:spTree>
    <p:extLst>
      <p:ext uri="{BB962C8B-B14F-4D97-AF65-F5344CB8AC3E}">
        <p14:creationId xmlns:p14="http://schemas.microsoft.com/office/powerpoint/2010/main" val="371224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779253"/>
          </a:xfrm>
        </p:spPr>
        <p:txBody>
          <a:bodyPr/>
          <a:lstStyle/>
          <a:p>
            <a:r>
              <a:rPr lang="en-US" cap="none" dirty="0"/>
              <a:t>What’s Babylon Role in All of This?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405442" y="1535502"/>
            <a:ext cx="11378241" cy="4865298"/>
          </a:xfrm>
        </p:spPr>
        <p:txBody>
          <a:bodyPr>
            <a:normAutofit/>
          </a:bodyPr>
          <a:lstStyle/>
          <a:p>
            <a:r>
              <a:rPr lang="en-US" sz="2800" dirty="0"/>
              <a:t>Babylon is the blueprint for the Antichrist religious system. It has three components:</a:t>
            </a:r>
          </a:p>
          <a:p>
            <a:pPr lvl="1"/>
            <a:r>
              <a:rPr lang="en-US" sz="2400" dirty="0"/>
              <a:t>A religious system based upon </a:t>
            </a:r>
            <a:r>
              <a:rPr lang="en-US" sz="2400" dirty="0" err="1"/>
              <a:t>Ba’al</a:t>
            </a:r>
            <a:r>
              <a:rPr lang="en-US" sz="2400" dirty="0"/>
              <a:t> which when translated from Hebrew to English, literally means “Lord.” Isaiah 56:11 when properly translated from Hebrew calls the </a:t>
            </a:r>
            <a:r>
              <a:rPr lang="en-US" sz="2400" i="1" dirty="0"/>
              <a:t>elohim</a:t>
            </a:r>
            <a:r>
              <a:rPr lang="en-US" sz="2400" dirty="0"/>
              <a:t> Gawd a false </a:t>
            </a:r>
            <a:r>
              <a:rPr lang="en-US" sz="2400" i="1" dirty="0"/>
              <a:t>elohim</a:t>
            </a:r>
            <a:r>
              <a:rPr lang="en-US" sz="2400" dirty="0"/>
              <a:t>. The KJV improperly translates Gimel-Daleth as “troop.”</a:t>
            </a:r>
          </a:p>
          <a:p>
            <a:pPr lvl="1"/>
            <a:r>
              <a:rPr lang="en-US" sz="2400" dirty="0"/>
              <a:t>An economic system based upon fiat currencies. Money is only worth what people believe it is worth.</a:t>
            </a:r>
          </a:p>
          <a:p>
            <a:pPr lvl="1"/>
            <a:r>
              <a:rPr lang="en-US" sz="2400" dirty="0"/>
              <a:t>A political system designed to enhance the wealthy and is based on false legal system that encourages corruption.</a:t>
            </a:r>
          </a:p>
        </p:txBody>
      </p:sp>
    </p:spTree>
    <p:extLst>
      <p:ext uri="{BB962C8B-B14F-4D97-AF65-F5344CB8AC3E}">
        <p14:creationId xmlns:p14="http://schemas.microsoft.com/office/powerpoint/2010/main" val="260781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623977"/>
          </a:xfrm>
        </p:spPr>
        <p:txBody>
          <a:bodyPr/>
          <a:lstStyle/>
          <a:p>
            <a:r>
              <a:rPr lang="en-US" cap="none" dirty="0"/>
              <a:t>Falling Into Idolatry?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1362818"/>
            <a:ext cx="10353762" cy="5072488"/>
          </a:xfrm>
        </p:spPr>
        <p:txBody>
          <a:bodyPr>
            <a:normAutofit fontScale="92500"/>
          </a:bodyPr>
          <a:lstStyle/>
          <a:p>
            <a:r>
              <a:rPr lang="en-US" sz="3200" dirty="0"/>
              <a:t>When Israel and then Judah fell into apostasy, they went from following YHWH to worshipping Baal.</a:t>
            </a:r>
          </a:p>
          <a:p>
            <a:pPr lvl="1"/>
            <a:r>
              <a:rPr lang="en-US" sz="3000" dirty="0"/>
              <a:t>Most people did not know the difference because the worship terminology is very similar.</a:t>
            </a:r>
          </a:p>
          <a:p>
            <a:pPr lvl="1"/>
            <a:r>
              <a:rPr lang="en-US" sz="2400" dirty="0"/>
              <a:t>So, Manasseh made Judah and the inhabitants of Jerusalem to err, and </a:t>
            </a:r>
            <a:r>
              <a:rPr lang="en-US" sz="2400" u="sng" dirty="0"/>
              <a:t>to do worse than the heathen, whom YHWH had destroyed before the children of Israel</a:t>
            </a:r>
            <a:r>
              <a:rPr lang="en-US" sz="2400" dirty="0"/>
              <a:t>. (II Chronicles 33:9)</a:t>
            </a:r>
          </a:p>
          <a:p>
            <a:pPr lvl="1"/>
            <a:r>
              <a:rPr lang="en-US" sz="2400" dirty="0"/>
              <a:t>Considering Manasseh followed Hezekiah, one of the most righteous kings of Judah and was followed by Josiah, another notable righteous king, one must wonder why the people stood for it?</a:t>
            </a:r>
          </a:p>
        </p:txBody>
      </p:sp>
    </p:spTree>
    <p:extLst>
      <p:ext uri="{BB962C8B-B14F-4D97-AF65-F5344CB8AC3E}">
        <p14:creationId xmlns:p14="http://schemas.microsoft.com/office/powerpoint/2010/main" val="11046410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ECF6D8-9EA4-45A1-AFEB-B7C326AF0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D9A38F-9A2C-42E5-9013-4C4B1FFCB4F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C45FB24-BEC6-4D44-888B-84AEBBA2DC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TM04033921[[fn=Damask]]</Template>
  <TotalTime>3408</TotalTime>
  <Words>3204</Words>
  <Application>Microsoft Office PowerPoint</Application>
  <PresentationFormat>Widescreen</PresentationFormat>
  <Paragraphs>166</Paragraphs>
  <Slides>36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Bookman Old Style</vt:lpstr>
      <vt:lpstr>Calibri</vt:lpstr>
      <vt:lpstr>Rockwell</vt:lpstr>
      <vt:lpstr>Damask</vt:lpstr>
      <vt:lpstr>The 2023 Financial Crisis</vt:lpstr>
      <vt:lpstr>Fair Use Notice</vt:lpstr>
      <vt:lpstr>Disclaimer</vt:lpstr>
      <vt:lpstr>18 U.S. Code §241 - Conspiracy Against Rights</vt:lpstr>
      <vt:lpstr>From The floor Of the European Parliament</vt:lpstr>
      <vt:lpstr>How Did We Get in This Mess?</vt:lpstr>
      <vt:lpstr>Scriptures from Revelation</vt:lpstr>
      <vt:lpstr>What’s Babylon Role in All of This?</vt:lpstr>
      <vt:lpstr>Falling Into Idolatry?</vt:lpstr>
      <vt:lpstr>Falling Into Idolatry?</vt:lpstr>
      <vt:lpstr>Falling Into Idolatry?</vt:lpstr>
      <vt:lpstr>Nebuchadnezzar’s Dream</vt:lpstr>
      <vt:lpstr>Nebuchadnezzar’s Dream</vt:lpstr>
      <vt:lpstr>Banking in Ancient History</vt:lpstr>
      <vt:lpstr>Banking in Ancient History</vt:lpstr>
      <vt:lpstr>Politics in the Middle Ages</vt:lpstr>
      <vt:lpstr>Banking in the Middle Ages</vt:lpstr>
      <vt:lpstr>Banking in the Middle Ages</vt:lpstr>
      <vt:lpstr>Banking in the Middle Ages</vt:lpstr>
      <vt:lpstr>Transfer of Wealth to Europe</vt:lpstr>
      <vt:lpstr>Transfer of Wealth to Europe</vt:lpstr>
      <vt:lpstr>Transfer of Wealth to Europe</vt:lpstr>
      <vt:lpstr>PowerPoint Presentation</vt:lpstr>
      <vt:lpstr>Transfer of Wealth to Europe</vt:lpstr>
      <vt:lpstr>PowerPoint Presentation</vt:lpstr>
      <vt:lpstr>The Creation of Germany</vt:lpstr>
      <vt:lpstr>The Creation of the Second Reich</vt:lpstr>
      <vt:lpstr>The Creation of the Second Reich</vt:lpstr>
      <vt:lpstr>The Banking Issues in the United States</vt:lpstr>
      <vt:lpstr>The Banking Issues in the United States</vt:lpstr>
      <vt:lpstr>The “Federal” Reserve</vt:lpstr>
      <vt:lpstr>The Open Market Committee</vt:lpstr>
      <vt:lpstr>Meanwhile in Europe</vt:lpstr>
      <vt:lpstr>The Thirteen Illuminati Families</vt:lpstr>
      <vt:lpstr>The Ten Royal Families of Europe</vt:lpstr>
      <vt:lpstr>The Ten Royal Families of Europe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Financial Crisis</dc:title>
  <dc:creator>Tom Mack</dc:creator>
  <cp:lastModifiedBy>Tom Mack</cp:lastModifiedBy>
  <cp:revision>30</cp:revision>
  <dcterms:created xsi:type="dcterms:W3CDTF">2023-03-17T04:01:14Z</dcterms:created>
  <dcterms:modified xsi:type="dcterms:W3CDTF">2023-05-12T23:52:48Z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